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94" r:id="rId6"/>
    <p:sldId id="295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FF0000"/>
                </a:solidFill>
              </a:rPr>
              <a:t>Dr S Jaya Sandeep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>
                <a:solidFill>
                  <a:srgbClr val="0070C0"/>
                </a:solidFill>
              </a:rPr>
              <a:t>Diseases of nasopharynx</a:t>
            </a:r>
            <a:endParaRPr lang="en-I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a 1.5 cm deep cleft behind and </a:t>
            </a:r>
            <a:r>
              <a:rPr lang="en-US" sz="2400" dirty="0" smtClean="0"/>
              <a:t>above the </a:t>
            </a:r>
            <a:r>
              <a:rPr lang="en-US" sz="2400" dirty="0"/>
              <a:t>torus tubaris.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the commonest site </a:t>
            </a:r>
            <a:r>
              <a:rPr lang="en-US" sz="2400" dirty="0" smtClean="0"/>
              <a:t>of </a:t>
            </a:r>
            <a:r>
              <a:rPr lang="en-IN" sz="2400" dirty="0" smtClean="0"/>
              <a:t>nasopharyngeal carcinoma.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Fossa of Rosenmuller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54209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8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1. Digital palpation</a:t>
            </a:r>
          </a:p>
          <a:p>
            <a:endParaRPr lang="en-IN" sz="2400" dirty="0" smtClean="0"/>
          </a:p>
          <a:p>
            <a:r>
              <a:rPr lang="en-IN" sz="2400" dirty="0" smtClean="0"/>
              <a:t>2</a:t>
            </a:r>
            <a:r>
              <a:rPr lang="en-IN" sz="2400" dirty="0"/>
              <a:t>. Posterior rhinoscopy</a:t>
            </a:r>
          </a:p>
          <a:p>
            <a:endParaRPr lang="en-IN" sz="2400" dirty="0" smtClean="0"/>
          </a:p>
          <a:p>
            <a:r>
              <a:rPr lang="en-IN" sz="2400" dirty="0" smtClean="0"/>
              <a:t>3. </a:t>
            </a:r>
            <a:r>
              <a:rPr lang="en-IN" sz="2400" dirty="0"/>
              <a:t>Radiological </a:t>
            </a:r>
            <a:r>
              <a:rPr lang="en-IN" sz="2400" dirty="0" smtClean="0"/>
              <a:t>studies: X-ray studies, CT </a:t>
            </a:r>
            <a:r>
              <a:rPr lang="en-IN" sz="2400" dirty="0"/>
              <a:t>scan and MRI.</a:t>
            </a:r>
          </a:p>
          <a:p>
            <a:endParaRPr lang="en-IN" sz="2400" dirty="0" smtClean="0"/>
          </a:p>
          <a:p>
            <a:r>
              <a:rPr lang="en-IN" sz="2400" dirty="0" smtClean="0"/>
              <a:t>4</a:t>
            </a:r>
            <a:r>
              <a:rPr lang="en-IN" sz="2400" dirty="0"/>
              <a:t>. Fibreoptic nasopharyngoscopy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204386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Meningioma</a:t>
            </a:r>
          </a:p>
          <a:p>
            <a:r>
              <a:rPr lang="en-IN" sz="2400" dirty="0" smtClean="0"/>
              <a:t>Craniopharyngioma</a:t>
            </a:r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Dermoid cyst</a:t>
            </a:r>
          </a:p>
          <a:p>
            <a:r>
              <a:rPr lang="en-IN" sz="2400" dirty="0" smtClean="0"/>
              <a:t>Thornwaldt’s </a:t>
            </a:r>
            <a:r>
              <a:rPr lang="en-IN" sz="2400" dirty="0"/>
              <a:t>bursa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Teratoma</a:t>
            </a:r>
          </a:p>
          <a:p>
            <a:r>
              <a:rPr lang="en-IN" sz="2400" dirty="0" smtClean="0"/>
              <a:t>Haemangioma</a:t>
            </a:r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Lymphangioma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Chondroma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Chordoma.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Congenital</a:t>
            </a:r>
          </a:p>
        </p:txBody>
      </p:sp>
    </p:spTree>
    <p:extLst>
      <p:ext uri="{BB962C8B-B14F-4D97-AF65-F5344CB8AC3E}">
        <p14:creationId xmlns:p14="http://schemas.microsoft.com/office/powerpoint/2010/main" val="25359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AETIOLOGY</a:t>
            </a:r>
          </a:p>
          <a:p>
            <a:r>
              <a:rPr lang="en-US" sz="2400" dirty="0"/>
              <a:t>Adenoids are subject to physiological enlargement in </a:t>
            </a:r>
            <a:r>
              <a:rPr lang="en-US" sz="2400" dirty="0" smtClean="0"/>
              <a:t>childhood.</a:t>
            </a:r>
          </a:p>
          <a:p>
            <a:endParaRPr lang="en-US" sz="2400" dirty="0" smtClean="0"/>
          </a:p>
          <a:p>
            <a:r>
              <a:rPr lang="en-US" sz="2400" dirty="0"/>
              <a:t>Recurrent attacks of rhinitis, sinusitis or chronic </a:t>
            </a:r>
            <a:r>
              <a:rPr lang="en-US" sz="2400" dirty="0" smtClean="0"/>
              <a:t>tonsillitis may </a:t>
            </a:r>
            <a:r>
              <a:rPr lang="en-US" sz="2400" dirty="0"/>
              <a:t>cause chronic adenoid infection and hyperplasia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Allergy of the upper respiratory tract may also </a:t>
            </a:r>
            <a:r>
              <a:rPr lang="en-US" sz="2400" dirty="0" smtClean="0"/>
              <a:t>contribute to </a:t>
            </a:r>
            <a:r>
              <a:rPr lang="en-US" sz="2400" dirty="0"/>
              <a:t>the enlargement of adenoids.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Adenoiditis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8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1. Nasal </a:t>
            </a:r>
            <a:r>
              <a:rPr lang="en-IN" sz="2400" dirty="0" smtClean="0"/>
              <a:t>Symptoms : </a:t>
            </a:r>
            <a:r>
              <a:rPr lang="en-IN" sz="2400" dirty="0"/>
              <a:t>Nasal </a:t>
            </a:r>
            <a:r>
              <a:rPr lang="en-IN" sz="2400" dirty="0" smtClean="0"/>
              <a:t>obstruction, </a:t>
            </a:r>
            <a:r>
              <a:rPr lang="en-IN" sz="2400" dirty="0"/>
              <a:t>Nasal </a:t>
            </a:r>
            <a:r>
              <a:rPr lang="en-IN" sz="2400" dirty="0" smtClean="0"/>
              <a:t>discharge, Sinusitis, Epistaxis, </a:t>
            </a:r>
            <a:r>
              <a:rPr lang="en-IN" sz="2400" dirty="0"/>
              <a:t>Voice </a:t>
            </a:r>
            <a:r>
              <a:rPr lang="en-IN" sz="2400" dirty="0" smtClean="0"/>
              <a:t>change.</a:t>
            </a:r>
          </a:p>
          <a:p>
            <a:endParaRPr lang="en-IN" sz="2400" dirty="0"/>
          </a:p>
          <a:p>
            <a:r>
              <a:rPr lang="en-IN" sz="2400" dirty="0"/>
              <a:t>2. Aural </a:t>
            </a:r>
            <a:r>
              <a:rPr lang="en-IN" sz="2400" dirty="0" smtClean="0"/>
              <a:t>Symptoms : </a:t>
            </a:r>
            <a:r>
              <a:rPr lang="en-IN" sz="2400" dirty="0"/>
              <a:t>Tubal </a:t>
            </a:r>
            <a:r>
              <a:rPr lang="en-IN" sz="2400" dirty="0" smtClean="0"/>
              <a:t>obstruction, </a:t>
            </a:r>
            <a:r>
              <a:rPr lang="en-US" sz="2400" dirty="0"/>
              <a:t>Recurrent attacks of acute otitis </a:t>
            </a:r>
            <a:r>
              <a:rPr lang="en-US" sz="2400" dirty="0" smtClean="0"/>
              <a:t>media, </a:t>
            </a:r>
            <a:r>
              <a:rPr lang="en-IN" sz="2400" dirty="0"/>
              <a:t>Chronic suppurative otitis </a:t>
            </a:r>
            <a:r>
              <a:rPr lang="en-IN" sz="2400" dirty="0" smtClean="0"/>
              <a:t>media, </a:t>
            </a:r>
            <a:r>
              <a:rPr lang="en-IN" sz="2400" dirty="0"/>
              <a:t>Otitis media with </a:t>
            </a:r>
            <a:r>
              <a:rPr lang="en-IN" sz="2400" dirty="0" smtClean="0"/>
              <a:t>effusion.</a:t>
            </a:r>
          </a:p>
          <a:p>
            <a:endParaRPr lang="en-IN" sz="2400" dirty="0"/>
          </a:p>
          <a:p>
            <a:r>
              <a:rPr lang="en-IN" sz="2400" dirty="0" smtClean="0"/>
              <a:t>3. General Symptoms : </a:t>
            </a:r>
            <a:r>
              <a:rPr lang="en-IN" sz="2400" dirty="0"/>
              <a:t>Adenoid </a:t>
            </a:r>
            <a:r>
              <a:rPr lang="en-IN" sz="2400" dirty="0" smtClean="0"/>
              <a:t>facies, </a:t>
            </a:r>
            <a:r>
              <a:rPr lang="en-IN" sz="2400" dirty="0"/>
              <a:t>Pulmonary </a:t>
            </a:r>
            <a:r>
              <a:rPr lang="en-IN" sz="2400" dirty="0" smtClean="0"/>
              <a:t>hypertension. 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CLINICAL FEATURES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2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Adenoid facies</a:t>
            </a:r>
            <a:endParaRPr lang="en-IN" sz="2400" b="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image.slidesharecdn.com/adenoids-130919124247-phpapp02/95/adenoids-10-638.jpg?cb=13795946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1" r="3676" b="5712"/>
          <a:stretch/>
        </p:blipFill>
        <p:spPr bwMode="auto">
          <a:xfrm>
            <a:off x="685800" y="1828800"/>
            <a:ext cx="7848600" cy="46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Acute infection of the nasopharynx may be an </a:t>
            </a:r>
            <a:r>
              <a:rPr lang="en-US" sz="2400" dirty="0" smtClean="0"/>
              <a:t>isolated infection </a:t>
            </a:r>
            <a:r>
              <a:rPr lang="en-US" sz="2400" dirty="0"/>
              <a:t>confined to this part only or be a part of </a:t>
            </a:r>
            <a:r>
              <a:rPr lang="en-US" sz="2400" dirty="0" smtClean="0"/>
              <a:t>the generalized </a:t>
            </a:r>
            <a:r>
              <a:rPr lang="en-US" sz="2400" dirty="0"/>
              <a:t>upper airway infection.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may be caused </a:t>
            </a:r>
            <a:r>
              <a:rPr lang="en-US" sz="2400" dirty="0" smtClean="0"/>
              <a:t>by </a:t>
            </a:r>
            <a:r>
              <a:rPr lang="en-IN" sz="2400" dirty="0" smtClean="0"/>
              <a:t>viruses </a:t>
            </a:r>
            <a:r>
              <a:rPr lang="en-IN" sz="2400" dirty="0"/>
              <a:t>(common cold, influenza, parainfluenza, rhino </a:t>
            </a:r>
            <a:r>
              <a:rPr lang="en-IN" sz="2400" dirty="0" smtClean="0"/>
              <a:t>or adenovirus</a:t>
            </a:r>
            <a:r>
              <a:rPr lang="en-IN" sz="2400" dirty="0"/>
              <a:t>) or bacteria (especially streptococcus, </a:t>
            </a:r>
            <a:r>
              <a:rPr lang="en-IN" sz="2400" dirty="0" smtClean="0"/>
              <a:t>pneumococcus or </a:t>
            </a:r>
            <a:r>
              <a:rPr lang="en-IN" sz="2400" dirty="0"/>
              <a:t>Haemophilus influenzae).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ACUTE NASOPHARYNGITIS</a:t>
            </a:r>
          </a:p>
        </p:txBody>
      </p:sp>
    </p:spTree>
    <p:extLst>
      <p:ext uri="{BB962C8B-B14F-4D97-AF65-F5344CB8AC3E}">
        <p14:creationId xmlns:p14="http://schemas.microsoft.com/office/powerpoint/2010/main" val="97776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Dryness </a:t>
            </a:r>
            <a:r>
              <a:rPr lang="en-US" sz="2400" dirty="0"/>
              <a:t>and burning of the throat above the soft </a:t>
            </a:r>
            <a:r>
              <a:rPr lang="en-US" sz="2400" dirty="0" smtClean="0"/>
              <a:t>palate is </a:t>
            </a:r>
            <a:r>
              <a:rPr lang="en-US" sz="2400" dirty="0"/>
              <a:t>usually the first </a:t>
            </a:r>
            <a:r>
              <a:rPr lang="en-US" sz="2400" dirty="0" smtClean="0"/>
              <a:t>symptom, </a:t>
            </a:r>
            <a:r>
              <a:rPr lang="en-US" sz="2400" dirty="0"/>
              <a:t>followed by pain and </a:t>
            </a:r>
            <a:r>
              <a:rPr lang="en-US" sz="2400" dirty="0" smtClean="0"/>
              <a:t>discomfort, </a:t>
            </a:r>
            <a:r>
              <a:rPr lang="en-IN" sz="2400" dirty="0"/>
              <a:t>difficulty on </a:t>
            </a:r>
            <a:r>
              <a:rPr lang="en-IN" sz="2400" dirty="0" smtClean="0"/>
              <a:t>swallowing. </a:t>
            </a:r>
            <a:r>
              <a:rPr lang="en-US" sz="2400" dirty="0"/>
              <a:t>In severe infections, there is pyrexia </a:t>
            </a:r>
            <a:r>
              <a:rPr lang="en-US" sz="2400" dirty="0" smtClean="0"/>
              <a:t>and </a:t>
            </a:r>
            <a:r>
              <a:rPr lang="en-IN" sz="2400" dirty="0"/>
              <a:t>cervical lymph nodes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/>
              <a:t>Examination of nasopharynx </a:t>
            </a:r>
            <a:r>
              <a:rPr lang="en-IN" sz="2400" dirty="0" smtClean="0"/>
              <a:t>reveals </a:t>
            </a:r>
            <a:r>
              <a:rPr lang="en-US" sz="2400" dirty="0" smtClean="0"/>
              <a:t>congested </a:t>
            </a:r>
            <a:r>
              <a:rPr lang="en-US" sz="2400" dirty="0"/>
              <a:t>and swollen mucosa often covered </a:t>
            </a:r>
            <a:r>
              <a:rPr lang="en-US" sz="2400" dirty="0" smtClean="0"/>
              <a:t>with </a:t>
            </a:r>
            <a:r>
              <a:rPr lang="en-IN" sz="2400" dirty="0" smtClean="0"/>
              <a:t>whitish </a:t>
            </a:r>
            <a:r>
              <a:rPr lang="en-IN" sz="2400" dirty="0"/>
              <a:t>exudate.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CLINICAL FEATURES </a:t>
            </a:r>
          </a:p>
        </p:txBody>
      </p:sp>
    </p:spTree>
    <p:extLst>
      <p:ext uri="{BB962C8B-B14F-4D97-AF65-F5344CB8AC3E}">
        <p14:creationId xmlns:p14="http://schemas.microsoft.com/office/powerpoint/2010/main" val="58665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often associated with chronic infections of </a:t>
            </a:r>
            <a:r>
              <a:rPr lang="en-US" sz="2400" dirty="0" smtClean="0"/>
              <a:t>nose, paranasal </a:t>
            </a:r>
            <a:r>
              <a:rPr lang="en-US" sz="2400" dirty="0"/>
              <a:t>sinuses and pharynx. It is commonly seen </a:t>
            </a:r>
            <a:r>
              <a:rPr lang="en-US" sz="2400" dirty="0" smtClean="0"/>
              <a:t>in heavy </a:t>
            </a:r>
            <a:r>
              <a:rPr lang="en-US" sz="2400" dirty="0"/>
              <a:t>smokers, drinkers and those exposed to dust </a:t>
            </a:r>
            <a:r>
              <a:rPr lang="en-US" sz="2400" dirty="0" smtClean="0"/>
              <a:t>and </a:t>
            </a:r>
            <a:r>
              <a:rPr lang="en-IN" sz="2400" dirty="0" smtClean="0"/>
              <a:t>fumes.</a:t>
            </a:r>
          </a:p>
          <a:p>
            <a:endParaRPr lang="en-IN" sz="2400" dirty="0"/>
          </a:p>
          <a:p>
            <a:r>
              <a:rPr lang="en-IN" sz="2400" dirty="0"/>
              <a:t>CLINICAL </a:t>
            </a:r>
            <a:r>
              <a:rPr lang="en-IN" sz="2400" dirty="0" smtClean="0"/>
              <a:t>FEATURES: </a:t>
            </a:r>
            <a:r>
              <a:rPr lang="en-US" sz="2400" dirty="0"/>
              <a:t>Postnasal discharge and crusting with irritation at </a:t>
            </a:r>
            <a:r>
              <a:rPr lang="en-US" sz="2400" dirty="0" smtClean="0"/>
              <a:t>the back </a:t>
            </a:r>
            <a:r>
              <a:rPr lang="en-US" sz="2400" dirty="0"/>
              <a:t>of nose is the most common </a:t>
            </a:r>
            <a:r>
              <a:rPr lang="en-US" sz="2400" dirty="0" smtClean="0"/>
              <a:t>complaint. </a:t>
            </a:r>
          </a:p>
          <a:p>
            <a:endParaRPr lang="en-US" sz="2400" dirty="0"/>
          </a:p>
          <a:p>
            <a:r>
              <a:rPr lang="en-US" sz="2400" dirty="0"/>
              <a:t>Examination of nasopharynx reveals congested </a:t>
            </a:r>
            <a:r>
              <a:rPr lang="en-US" sz="2400" dirty="0" smtClean="0"/>
              <a:t>mucosa and </a:t>
            </a:r>
            <a:r>
              <a:rPr lang="en-US" sz="2400" dirty="0" err="1"/>
              <a:t>mucopus</a:t>
            </a:r>
            <a:r>
              <a:rPr lang="en-US" sz="2400" dirty="0"/>
              <a:t> or dry crusts. In children, adenoids </a:t>
            </a:r>
            <a:r>
              <a:rPr lang="en-US" sz="2400" dirty="0" smtClean="0"/>
              <a:t>are often </a:t>
            </a:r>
            <a:r>
              <a:rPr lang="en-US" sz="2400" dirty="0"/>
              <a:t>enlarged and infected (chronic adenoiditis).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75360"/>
            <a:ext cx="4648200" cy="701040"/>
          </a:xfrm>
        </p:spPr>
        <p:txBody>
          <a:bodyPr>
            <a:no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CHRONIC NASOPHARYNGITIS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/>
              <a:t>Also known as </a:t>
            </a:r>
            <a:r>
              <a:rPr lang="en-IN" sz="2400" dirty="0" smtClean="0"/>
              <a:t>PHARYNGEAL BURSITIS</a:t>
            </a:r>
            <a:r>
              <a:rPr lang="en-IN" sz="2400" b="1" dirty="0" smtClean="0"/>
              <a:t>.</a:t>
            </a:r>
          </a:p>
          <a:p>
            <a:endParaRPr lang="en-IN" sz="2400" b="1" dirty="0"/>
          </a:p>
          <a:p>
            <a:r>
              <a:rPr lang="en-US" sz="2400" dirty="0"/>
              <a:t>It is infection of the pharyngeal bursa which is a </a:t>
            </a:r>
            <a:r>
              <a:rPr lang="en-US" sz="2400" dirty="0" smtClean="0"/>
              <a:t>median recess </a:t>
            </a:r>
            <a:r>
              <a:rPr lang="en-US" sz="2400" dirty="0"/>
              <a:t>representing attachment of notochord </a:t>
            </a:r>
            <a:r>
              <a:rPr lang="en-US" sz="2400" dirty="0" smtClean="0"/>
              <a:t>to endoderm </a:t>
            </a:r>
            <a:r>
              <a:rPr lang="en-US" sz="2400" dirty="0"/>
              <a:t>of the primitive pharynx.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Pharyngeal </a:t>
            </a:r>
            <a:r>
              <a:rPr lang="en-US" sz="2400" dirty="0"/>
              <a:t>bursa </a:t>
            </a:r>
            <a:r>
              <a:rPr lang="en-US" sz="2400" dirty="0" smtClean="0"/>
              <a:t>is located </a:t>
            </a:r>
            <a:r>
              <a:rPr lang="en-US" sz="2400" dirty="0"/>
              <a:t>in the midline of posterior wall of the </a:t>
            </a:r>
            <a:r>
              <a:rPr lang="en-US" sz="2400" dirty="0" smtClean="0"/>
              <a:t>nasopharynx </a:t>
            </a:r>
            <a:r>
              <a:rPr lang="en-IN" sz="2400" dirty="0" smtClean="0"/>
              <a:t>in </a:t>
            </a:r>
            <a:r>
              <a:rPr lang="en-IN" sz="2400" dirty="0"/>
              <a:t>the adenoid mass.</a:t>
            </a:r>
            <a:endParaRPr lang="en-IN" sz="2400" b="1" dirty="0" smtClean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THORNWALDT’S DISEASE</a:t>
            </a:r>
          </a:p>
        </p:txBody>
      </p:sp>
    </p:spTree>
    <p:extLst>
      <p:ext uri="{BB962C8B-B14F-4D97-AF65-F5344CB8AC3E}">
        <p14:creationId xmlns:p14="http://schemas.microsoft.com/office/powerpoint/2010/main" val="266121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Nasopharynx is a connecting link between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asal cavity </a:t>
            </a:r>
            <a:r>
              <a:rPr lang="en-US" sz="2400" dirty="0"/>
              <a:t>and </a:t>
            </a:r>
            <a:r>
              <a:rPr lang="en-US" sz="2400" dirty="0" smtClean="0"/>
              <a:t>oropharynx and </a:t>
            </a:r>
            <a:r>
              <a:rPr lang="en-US" sz="2400" dirty="0"/>
              <a:t>is</a:t>
            </a:r>
          </a:p>
          <a:p>
            <a:r>
              <a:rPr lang="en-US" sz="2400" dirty="0"/>
              <a:t>lined by pseudostratified squamous epithelium</a:t>
            </a:r>
          </a:p>
          <a:p>
            <a:r>
              <a:rPr lang="en-IN" sz="2400" dirty="0"/>
              <a:t>and has rigid </a:t>
            </a:r>
            <a:r>
              <a:rPr lang="en-IN" sz="2400" dirty="0" smtClean="0"/>
              <a:t>walls.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introduction</a:t>
            </a:r>
            <a:endParaRPr lang="en-IN" sz="2400" b="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1"/>
          <a:stretch/>
        </p:blipFill>
        <p:spPr bwMode="auto">
          <a:xfrm>
            <a:off x="381000" y="4038599"/>
            <a:ext cx="5334000" cy="24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4258225"/>
            <a:ext cx="327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Height- 4 </a:t>
            </a:r>
            <a:r>
              <a:rPr lang="en-IN" sz="2400" dirty="0"/>
              <a:t>cm.</a:t>
            </a:r>
          </a:p>
          <a:p>
            <a:r>
              <a:rPr lang="en-IN" sz="2400" dirty="0" smtClean="0"/>
              <a:t>Width- 4 </a:t>
            </a:r>
            <a:r>
              <a:rPr lang="en-IN" sz="2400" dirty="0"/>
              <a:t>cm.</a:t>
            </a:r>
          </a:p>
          <a:p>
            <a:r>
              <a:rPr lang="en-IN" sz="2400" dirty="0" smtClean="0"/>
              <a:t>Anteroposteriorly- 3 </a:t>
            </a:r>
            <a:r>
              <a:rPr lang="en-IN" sz="2400" dirty="0"/>
              <a:t>cm.</a:t>
            </a:r>
          </a:p>
        </p:txBody>
      </p:sp>
    </p:spTree>
    <p:extLst>
      <p:ext uri="{BB962C8B-B14F-4D97-AF65-F5344CB8AC3E}">
        <p14:creationId xmlns:p14="http://schemas.microsoft.com/office/powerpoint/2010/main" val="685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Persistent postnasal discharge with crusting in </a:t>
            </a:r>
            <a:r>
              <a:rPr lang="en-US" sz="2400" dirty="0" smtClean="0"/>
              <a:t>the nasopharynx</a:t>
            </a:r>
            <a:r>
              <a:rPr lang="en-US" sz="2400" dirty="0"/>
              <a:t>.</a:t>
            </a:r>
          </a:p>
          <a:p>
            <a:r>
              <a:rPr lang="en-US" sz="2400" dirty="0"/>
              <a:t>2. Nasal obstruction due to swelling in the nasopharynx.</a:t>
            </a:r>
          </a:p>
          <a:p>
            <a:r>
              <a:rPr lang="en-US" sz="2400" dirty="0"/>
              <a:t>3. Obstruction to eustachian tube and serous otitis media.</a:t>
            </a:r>
          </a:p>
          <a:p>
            <a:r>
              <a:rPr lang="en-US" sz="2400" dirty="0"/>
              <a:t>4. Dull type of occipital headache.</a:t>
            </a:r>
          </a:p>
          <a:p>
            <a:r>
              <a:rPr lang="en-IN" sz="2400" dirty="0"/>
              <a:t>5. Recurrent sore throat.</a:t>
            </a:r>
          </a:p>
          <a:p>
            <a:r>
              <a:rPr lang="en-IN" sz="2400" dirty="0"/>
              <a:t>6. Low-grade fever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CLINICAL FEATURES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Examination would reveal a cystic and </a:t>
            </a:r>
            <a:r>
              <a:rPr lang="en-US" sz="2400" dirty="0" smtClean="0"/>
              <a:t>fluctuant swelling </a:t>
            </a:r>
            <a:r>
              <a:rPr lang="en-US" sz="2400" dirty="0"/>
              <a:t>in the posterior wall of nasopharynx. It </a:t>
            </a:r>
            <a:r>
              <a:rPr lang="en-US" sz="2400" dirty="0" smtClean="0"/>
              <a:t>may also </a:t>
            </a:r>
            <a:r>
              <a:rPr lang="en-US" sz="2400" dirty="0"/>
              <a:t>show crusts in the nasopharynx due to dried </a:t>
            </a:r>
            <a:r>
              <a:rPr lang="en-US" sz="2400" dirty="0" smtClean="0"/>
              <a:t>up </a:t>
            </a:r>
            <a:r>
              <a:rPr lang="en-IN" sz="2400" dirty="0" smtClean="0"/>
              <a:t>discharge</a:t>
            </a:r>
            <a:r>
              <a:rPr lang="en-IN" sz="2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9" y="3237860"/>
            <a:ext cx="4786312" cy="36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8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represented clinically by a dimple above the </a:t>
            </a:r>
            <a:r>
              <a:rPr lang="en-US" sz="2400" dirty="0" smtClean="0"/>
              <a:t>adenoids and </a:t>
            </a:r>
            <a:r>
              <a:rPr lang="en-US" sz="2400" dirty="0"/>
              <a:t>is reminiscent of the buccal mucosal invagination, </a:t>
            </a:r>
            <a:r>
              <a:rPr lang="en-US" sz="2400" dirty="0" smtClean="0"/>
              <a:t>to </a:t>
            </a:r>
            <a:r>
              <a:rPr lang="en-US" sz="2400" dirty="0"/>
              <a:t>form the anterior lobe of pituitary. A </a:t>
            </a:r>
            <a:r>
              <a:rPr lang="en-US" sz="2400" dirty="0" smtClean="0"/>
              <a:t>craniopharyngioma</a:t>
            </a:r>
            <a:r>
              <a:rPr lang="en-US" sz="2400" dirty="0"/>
              <a:t> </a:t>
            </a:r>
            <a:r>
              <a:rPr lang="en-IN" sz="2400" dirty="0" smtClean="0"/>
              <a:t>may </a:t>
            </a:r>
            <a:r>
              <a:rPr lang="en-IN" sz="2400" dirty="0"/>
              <a:t>arise from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Rathke’s Pouch</a:t>
            </a:r>
          </a:p>
        </p:txBody>
      </p:sp>
    </p:spTree>
    <p:extLst>
      <p:ext uri="{BB962C8B-B14F-4D97-AF65-F5344CB8AC3E}">
        <p14:creationId xmlns:p14="http://schemas.microsoft.com/office/powerpoint/2010/main" val="69601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878840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70C0"/>
                </a:solidFill>
              </a:rPr>
              <a:t>Thank you</a:t>
            </a:r>
            <a:endParaRPr lang="en-I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i="1" u="sng" dirty="0" smtClean="0">
                <a:solidFill>
                  <a:srgbClr val="FFFF00"/>
                </a:solidFill>
              </a:rPr>
              <a:t>Anteriorly</a:t>
            </a:r>
            <a:r>
              <a:rPr lang="en-IN" sz="2400" b="1" dirty="0" smtClean="0"/>
              <a:t>: </a:t>
            </a:r>
            <a:r>
              <a:rPr lang="en-IN" sz="2400" dirty="0"/>
              <a:t>Posterior choanae </a:t>
            </a:r>
            <a:r>
              <a:rPr lang="en-IN" sz="2400" dirty="0" smtClean="0"/>
              <a:t>and </a:t>
            </a:r>
            <a:r>
              <a:rPr lang="en-US" sz="2400" dirty="0" smtClean="0"/>
              <a:t>posterior </a:t>
            </a:r>
            <a:r>
              <a:rPr lang="en-US" sz="2400" dirty="0"/>
              <a:t>part of nasal septum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FFFF00"/>
                </a:solidFill>
              </a:rPr>
              <a:t>Floor</a:t>
            </a:r>
            <a:r>
              <a:rPr lang="en-US" sz="2400" b="1" dirty="0" smtClean="0"/>
              <a:t>: </a:t>
            </a:r>
            <a:r>
              <a:rPr lang="en-US" sz="2400" dirty="0"/>
              <a:t>It is formed by soft palate and </a:t>
            </a:r>
            <a:r>
              <a:rPr lang="en-US" sz="2400" dirty="0" smtClean="0"/>
              <a:t>a </a:t>
            </a:r>
            <a:r>
              <a:rPr lang="en-IN" sz="2400" dirty="0" smtClean="0"/>
              <a:t>part </a:t>
            </a:r>
            <a:r>
              <a:rPr lang="en-IN" sz="2400" dirty="0"/>
              <a:t>of hard palate</a:t>
            </a:r>
            <a:r>
              <a:rPr lang="en-IN" sz="2400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i="1" u="sng" dirty="0" smtClean="0">
                <a:solidFill>
                  <a:srgbClr val="FFFF00"/>
                </a:solidFill>
              </a:rPr>
              <a:t>Roof</a:t>
            </a:r>
            <a:r>
              <a:rPr lang="en-US" sz="2400" b="1" dirty="0"/>
              <a:t>: </a:t>
            </a:r>
            <a:r>
              <a:rPr lang="en-US" sz="2400" dirty="0"/>
              <a:t>It is </a:t>
            </a:r>
            <a:r>
              <a:rPr lang="en-US" sz="2400" dirty="0" smtClean="0"/>
              <a:t>slopy </a:t>
            </a:r>
            <a:r>
              <a:rPr lang="en-US" sz="2400" dirty="0"/>
              <a:t>and is formed </a:t>
            </a:r>
            <a:r>
              <a:rPr lang="en-US" sz="2400" dirty="0" smtClean="0"/>
              <a:t>by </a:t>
            </a:r>
            <a:r>
              <a:rPr lang="en-IN" sz="2400" dirty="0" smtClean="0"/>
              <a:t>basisphenoid</a:t>
            </a:r>
            <a:r>
              <a:rPr lang="en-IN" sz="2400" dirty="0"/>
              <a:t>, basiocciput and </a:t>
            </a:r>
            <a:r>
              <a:rPr lang="en-IN" sz="2400" dirty="0" smtClean="0"/>
              <a:t>outer aspects </a:t>
            </a:r>
            <a:r>
              <a:rPr lang="en-IN" sz="2400" dirty="0"/>
              <a:t>of </a:t>
            </a:r>
            <a:r>
              <a:rPr lang="en-IN" sz="2400" dirty="0" smtClean="0"/>
              <a:t>C1 </a:t>
            </a:r>
            <a:r>
              <a:rPr lang="en-US" sz="2400" dirty="0" smtClean="0"/>
              <a:t>and </a:t>
            </a:r>
            <a:r>
              <a:rPr lang="en-US" sz="2400" dirty="0"/>
              <a:t>C2 vertebrae and </a:t>
            </a:r>
            <a:r>
              <a:rPr lang="en-US" sz="2400" dirty="0" smtClean="0"/>
              <a:t>these contributes </a:t>
            </a:r>
            <a:r>
              <a:rPr lang="en-US" sz="2400" dirty="0"/>
              <a:t>to form the posterior </a:t>
            </a:r>
            <a:r>
              <a:rPr lang="en-US" sz="2400" dirty="0" smtClean="0"/>
              <a:t>wall </a:t>
            </a:r>
            <a:r>
              <a:rPr lang="en-IN" sz="2400" dirty="0" smtClean="0"/>
              <a:t>also</a:t>
            </a:r>
            <a:r>
              <a:rPr lang="en-IN" sz="24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communications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i="1" u="sng" dirty="0">
                <a:solidFill>
                  <a:srgbClr val="FFFF00"/>
                </a:solidFill>
              </a:rPr>
              <a:t>Posteriorly</a:t>
            </a:r>
            <a:r>
              <a:rPr lang="en-US" sz="2400" b="1" dirty="0"/>
              <a:t>: </a:t>
            </a:r>
            <a:r>
              <a:rPr lang="en-US" sz="2400" dirty="0"/>
              <a:t>It communicates with </a:t>
            </a:r>
            <a:r>
              <a:rPr lang="en-US" sz="2400" dirty="0" smtClean="0"/>
              <a:t>oropharynx and </a:t>
            </a:r>
            <a:r>
              <a:rPr lang="en-US" sz="2400" dirty="0"/>
              <a:t>is guarded by a ring, </a:t>
            </a:r>
            <a:r>
              <a:rPr lang="en-US" sz="2400" dirty="0" smtClean="0"/>
              <a:t>known as </a:t>
            </a:r>
            <a:r>
              <a:rPr lang="en-US" sz="2400" dirty="0"/>
              <a:t>Passavant’s ring, which has </a:t>
            </a:r>
            <a:r>
              <a:rPr lang="en-US" sz="2400" dirty="0" smtClean="0"/>
              <a:t>a sphincteric </a:t>
            </a:r>
            <a:r>
              <a:rPr lang="en-US" sz="2400" dirty="0"/>
              <a:t>action and is a </a:t>
            </a:r>
            <a:r>
              <a:rPr lang="en-US" sz="2400" dirty="0" smtClean="0"/>
              <a:t>fibromuscular</a:t>
            </a:r>
            <a:r>
              <a:rPr lang="en-US" sz="2400" dirty="0"/>
              <a:t> </a:t>
            </a:r>
            <a:r>
              <a:rPr lang="en-US" sz="2400" dirty="0" smtClean="0"/>
              <a:t>band </a:t>
            </a:r>
            <a:r>
              <a:rPr lang="en-US" sz="2400" dirty="0"/>
              <a:t>which prevents the regurgitation </a:t>
            </a:r>
            <a:r>
              <a:rPr lang="en-US" sz="2400" dirty="0" smtClean="0"/>
              <a:t>of fluids </a:t>
            </a:r>
            <a:r>
              <a:rPr lang="en-US" sz="2400" dirty="0"/>
              <a:t>from oropharynx to nasopharynx</a:t>
            </a:r>
            <a:r>
              <a:rPr lang="en-US" sz="2400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i="1" u="sng" dirty="0" smtClean="0">
                <a:solidFill>
                  <a:srgbClr val="FFFF00"/>
                </a:solidFill>
              </a:rPr>
              <a:t>Laterally</a:t>
            </a:r>
            <a:r>
              <a:rPr lang="en-US" sz="2400" b="1" dirty="0"/>
              <a:t>: </a:t>
            </a:r>
            <a:r>
              <a:rPr lang="en-US" sz="2400" dirty="0"/>
              <a:t>It communicates with </a:t>
            </a:r>
            <a:r>
              <a:rPr lang="en-US" sz="2400" dirty="0" smtClean="0"/>
              <a:t>the middle </a:t>
            </a:r>
            <a:r>
              <a:rPr lang="en-US" sz="2400" dirty="0"/>
              <a:t>ear cavity via eustachian </a:t>
            </a:r>
            <a:r>
              <a:rPr lang="en-US" sz="2400" dirty="0" smtClean="0"/>
              <a:t>tube. The </a:t>
            </a:r>
            <a:r>
              <a:rPr lang="en-US" sz="2400" dirty="0"/>
              <a:t>nasopharyngeal orifice of </a:t>
            </a:r>
            <a:r>
              <a:rPr lang="en-US" sz="2400" dirty="0" smtClean="0"/>
              <a:t>eustachian</a:t>
            </a:r>
            <a:r>
              <a:rPr lang="en-US" sz="2400" dirty="0"/>
              <a:t> </a:t>
            </a:r>
            <a:r>
              <a:rPr lang="en-US" sz="2400" dirty="0" smtClean="0"/>
              <a:t>tube </a:t>
            </a:r>
            <a:r>
              <a:rPr lang="en-US" sz="2400" dirty="0"/>
              <a:t>has a pad of fat known as </a:t>
            </a:r>
            <a:r>
              <a:rPr lang="en-US" sz="2400" dirty="0" smtClean="0"/>
              <a:t>Ostman’s</a:t>
            </a:r>
            <a:r>
              <a:rPr lang="en-US" sz="2400" dirty="0"/>
              <a:t> </a:t>
            </a:r>
            <a:r>
              <a:rPr lang="en-US" sz="2400" dirty="0" smtClean="0"/>
              <a:t>pad </a:t>
            </a:r>
            <a:r>
              <a:rPr lang="en-US" sz="2400" dirty="0"/>
              <a:t>of fat, which in malnourished </a:t>
            </a:r>
            <a:r>
              <a:rPr lang="en-US" sz="2400" dirty="0" smtClean="0"/>
              <a:t>children atrophies </a:t>
            </a:r>
            <a:r>
              <a:rPr lang="en-US" sz="2400" dirty="0"/>
              <a:t>and leads to </a:t>
            </a:r>
            <a:r>
              <a:rPr lang="en-US" sz="2400" dirty="0" smtClean="0"/>
              <a:t>patulous eustachian </a:t>
            </a:r>
            <a:r>
              <a:rPr lang="en-US" sz="2400" dirty="0"/>
              <a:t>tube predisposing to </a:t>
            </a:r>
            <a:r>
              <a:rPr lang="en-US" sz="2400" dirty="0" smtClean="0"/>
              <a:t>recurrent </a:t>
            </a:r>
            <a:r>
              <a:rPr lang="en-IN" sz="2400" dirty="0" smtClean="0"/>
              <a:t>middle </a:t>
            </a:r>
            <a:r>
              <a:rPr lang="en-IN" sz="2400" dirty="0"/>
              <a:t>ear infections.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communications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96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67" y="2092706"/>
            <a:ext cx="6185133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6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main blood supply </a:t>
            </a:r>
            <a:r>
              <a:rPr lang="en-US" sz="2400" dirty="0" smtClean="0"/>
              <a:t>is from </a:t>
            </a:r>
            <a:r>
              <a:rPr lang="en-US" sz="2400" dirty="0"/>
              <a:t>branches of external </a:t>
            </a:r>
            <a:r>
              <a:rPr lang="en-US" sz="2400" dirty="0" smtClean="0"/>
              <a:t>carotid artery.</a:t>
            </a:r>
          </a:p>
          <a:p>
            <a:endParaRPr lang="en-US" sz="2400" dirty="0"/>
          </a:p>
          <a:p>
            <a:r>
              <a:rPr lang="en-IN" sz="2400" dirty="0"/>
              <a:t>Ascending palatine artery</a:t>
            </a:r>
          </a:p>
          <a:p>
            <a:r>
              <a:rPr lang="en-US" sz="2400" dirty="0" smtClean="0"/>
              <a:t>Tonsillar </a:t>
            </a:r>
            <a:r>
              <a:rPr lang="en-US" sz="2400" dirty="0"/>
              <a:t>artery (branch of facial artery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Ascending pharyngeal artery (branch </a:t>
            </a:r>
            <a:r>
              <a:rPr lang="en-US" sz="2400" dirty="0" smtClean="0"/>
              <a:t>of </a:t>
            </a:r>
            <a:r>
              <a:rPr lang="en-IN" sz="2400" dirty="0" smtClean="0"/>
              <a:t>external </a:t>
            </a:r>
            <a:r>
              <a:rPr lang="en-IN" sz="2400" dirty="0"/>
              <a:t>carotid artery)</a:t>
            </a:r>
          </a:p>
          <a:p>
            <a:r>
              <a:rPr lang="en-US" sz="2400" dirty="0" smtClean="0"/>
              <a:t>Dorsal </a:t>
            </a:r>
            <a:r>
              <a:rPr lang="en-US" sz="2400" dirty="0"/>
              <a:t>lingual branches of the </a:t>
            </a:r>
            <a:r>
              <a:rPr lang="en-US" sz="2400" dirty="0" smtClean="0"/>
              <a:t>lingual </a:t>
            </a:r>
            <a:r>
              <a:rPr lang="en-IN" sz="2400" dirty="0" smtClean="0"/>
              <a:t>artery.</a:t>
            </a:r>
          </a:p>
          <a:p>
            <a:endParaRPr lang="en-IN" sz="2400" dirty="0"/>
          </a:p>
          <a:p>
            <a:r>
              <a:rPr lang="en-US" sz="2400" dirty="0"/>
              <a:t>The venous plexus drains into </a:t>
            </a:r>
            <a:r>
              <a:rPr lang="en-US" sz="2400" dirty="0" smtClean="0"/>
              <a:t>pterygoid plexus </a:t>
            </a:r>
            <a:r>
              <a:rPr lang="en-US" sz="2400" dirty="0"/>
              <a:t>of veins and into internal jugular vein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Blood </a:t>
            </a:r>
            <a:r>
              <a:rPr lang="en-IN" sz="2400" b="0" dirty="0" smtClean="0">
                <a:solidFill>
                  <a:srgbClr val="0070C0"/>
                </a:solidFill>
              </a:rPr>
              <a:t>Supply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Nasopharynx houses a pad of </a:t>
            </a:r>
            <a:r>
              <a:rPr lang="en-US" sz="2400" dirty="0" smtClean="0"/>
              <a:t>lymphoid tissue </a:t>
            </a:r>
            <a:r>
              <a:rPr lang="en-US" sz="2400" dirty="0"/>
              <a:t>at the roof, known as </a:t>
            </a:r>
            <a:r>
              <a:rPr lang="en-US" sz="2400" b="1" i="1" dirty="0" smtClean="0"/>
              <a:t>nasopharyngeal tonsil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Pathologically</a:t>
            </a:r>
            <a:r>
              <a:rPr lang="en-US" sz="2400" dirty="0"/>
              <a:t>, enlarged </a:t>
            </a:r>
            <a:r>
              <a:rPr lang="en-US" sz="2400" dirty="0" smtClean="0"/>
              <a:t>nasopharyngeal tonsil </a:t>
            </a:r>
            <a:r>
              <a:rPr lang="en-US" sz="2400" dirty="0"/>
              <a:t>is known as adenoids.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lymphatic </a:t>
            </a:r>
            <a:r>
              <a:rPr lang="en-US" sz="2400" dirty="0"/>
              <a:t>drainage is to retropharyngeal </a:t>
            </a:r>
            <a:r>
              <a:rPr lang="en-US" sz="2400" dirty="0" smtClean="0"/>
              <a:t>and </a:t>
            </a:r>
            <a:r>
              <a:rPr lang="en-IN" sz="2400" dirty="0" smtClean="0"/>
              <a:t>upper </a:t>
            </a:r>
            <a:r>
              <a:rPr lang="en-IN" sz="2400" dirty="0"/>
              <a:t>deep cervical lymph nodes.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lymphatic drainage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a large gap between </a:t>
            </a:r>
            <a:r>
              <a:rPr lang="en-US" sz="2400" dirty="0" smtClean="0"/>
              <a:t>the upper border of superior </a:t>
            </a:r>
            <a:r>
              <a:rPr lang="en-US" sz="2400" dirty="0"/>
              <a:t>constrictor muscle </a:t>
            </a:r>
            <a:r>
              <a:rPr lang="en-US" sz="2400" dirty="0" smtClean="0"/>
              <a:t>and the </a:t>
            </a:r>
            <a:r>
              <a:rPr lang="en-US" sz="2400" dirty="0"/>
              <a:t>base of skull.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the sinus present </a:t>
            </a:r>
            <a:r>
              <a:rPr lang="en-US" sz="2400" dirty="0" smtClean="0"/>
              <a:t>in lateral </a:t>
            </a:r>
            <a:r>
              <a:rPr lang="en-US" sz="2400" dirty="0"/>
              <a:t>wall of nasopharynx near the </a:t>
            </a:r>
            <a:r>
              <a:rPr lang="en-US" sz="2400" dirty="0" smtClean="0"/>
              <a:t>torus tubaris </a:t>
            </a:r>
            <a:r>
              <a:rPr lang="en-US" sz="2400" dirty="0"/>
              <a:t>through which eustachian </a:t>
            </a:r>
            <a:r>
              <a:rPr lang="en-US" sz="2400" dirty="0" smtClean="0"/>
              <a:t>tube, </a:t>
            </a:r>
            <a:r>
              <a:rPr lang="it-IT" sz="2400" dirty="0" smtClean="0"/>
              <a:t>levator </a:t>
            </a:r>
            <a:r>
              <a:rPr lang="it-IT" sz="2400" dirty="0"/>
              <a:t>palati muscle and ascending </a:t>
            </a:r>
            <a:r>
              <a:rPr lang="it-IT" sz="2400" dirty="0" smtClean="0"/>
              <a:t>palatine </a:t>
            </a:r>
            <a:r>
              <a:rPr lang="en-US" sz="2400" dirty="0" smtClean="0"/>
              <a:t>artery </a:t>
            </a:r>
            <a:r>
              <a:rPr lang="en-US" sz="2400" dirty="0"/>
              <a:t>gain access to the nasopharynx.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Sinus of Morgagni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1" b="58608"/>
          <a:stretch/>
        </p:blipFill>
        <p:spPr bwMode="auto">
          <a:xfrm>
            <a:off x="1981200" y="4495800"/>
            <a:ext cx="4858617" cy="22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321</TotalTime>
  <Words>871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BlackTie</vt:lpstr>
      <vt:lpstr>Diseases of nasopharynx</vt:lpstr>
      <vt:lpstr>introduction</vt:lpstr>
      <vt:lpstr>communications</vt:lpstr>
      <vt:lpstr>communications</vt:lpstr>
      <vt:lpstr>PowerPoint Presentation</vt:lpstr>
      <vt:lpstr>PowerPoint Presentation</vt:lpstr>
      <vt:lpstr>Blood Supply</vt:lpstr>
      <vt:lpstr>lymphatic drainage</vt:lpstr>
      <vt:lpstr>Sinus of Morgagni</vt:lpstr>
      <vt:lpstr>Fossa of Rosenmuller</vt:lpstr>
      <vt:lpstr>EXAMINATION</vt:lpstr>
      <vt:lpstr>Congenital</vt:lpstr>
      <vt:lpstr>Adenoiditis</vt:lpstr>
      <vt:lpstr>CLINICAL FEATURES</vt:lpstr>
      <vt:lpstr>Adenoid facies</vt:lpstr>
      <vt:lpstr>ACUTE NASOPHARYNGITIS</vt:lpstr>
      <vt:lpstr>CLINICAL FEATURES </vt:lpstr>
      <vt:lpstr>CHRONIC NASOPHARYNGITIS</vt:lpstr>
      <vt:lpstr>THORNWALDT’S DISEASE</vt:lpstr>
      <vt:lpstr>CLINICAL FEATURES</vt:lpstr>
      <vt:lpstr>PowerPoint Presentation</vt:lpstr>
      <vt:lpstr>Rathke’s Pouch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nasal septum</dc:title>
  <dc:creator>Thanuja</dc:creator>
  <cp:lastModifiedBy>Thanuja</cp:lastModifiedBy>
  <cp:revision>43</cp:revision>
  <dcterms:created xsi:type="dcterms:W3CDTF">2006-08-16T00:00:00Z</dcterms:created>
  <dcterms:modified xsi:type="dcterms:W3CDTF">2020-04-20T03:52:30Z</dcterms:modified>
</cp:coreProperties>
</file>